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9"/>
  </p:notesMasterIdLst>
  <p:sldIdLst>
    <p:sldId id="2203" r:id="rId2"/>
    <p:sldId id="2215" r:id="rId3"/>
    <p:sldId id="2256" r:id="rId4"/>
    <p:sldId id="2257" r:id="rId5"/>
    <p:sldId id="2258" r:id="rId6"/>
    <p:sldId id="2259" r:id="rId7"/>
    <p:sldId id="2208" r:id="rId8"/>
    <p:sldId id="2209" r:id="rId9"/>
    <p:sldId id="2193" r:id="rId10"/>
    <p:sldId id="2249" r:id="rId11"/>
    <p:sldId id="2250" r:id="rId12"/>
    <p:sldId id="2251" r:id="rId13"/>
    <p:sldId id="2254" r:id="rId14"/>
    <p:sldId id="2255" r:id="rId15"/>
    <p:sldId id="2260" r:id="rId16"/>
    <p:sldId id="2063" r:id="rId17"/>
    <p:sldId id="2104" r:id="rId18"/>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237" autoAdjust="0"/>
  </p:normalViewPr>
  <p:slideViewPr>
    <p:cSldViewPr>
      <p:cViewPr varScale="1">
        <p:scale>
          <a:sx n="139" d="100"/>
          <a:sy n="139" d="100"/>
        </p:scale>
        <p:origin x="144" y="504"/>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The boldest statement in the Scriptures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2360870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810069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2Ti 3:12 Yes, and all who desire to live godly in Christ Jesus will suffer persecution. (YOU PICKED A SIDE IN A WAR)</a:t>
            </a:r>
          </a:p>
          <a:p>
            <a:r>
              <a:rPr lang="en-US" sz="1200" kern="1200" dirty="0" smtClean="0">
                <a:solidFill>
                  <a:srgbClr val="000000"/>
                </a:solidFill>
                <a:effectLst/>
                <a:latin typeface="Times New Roman" pitchFamily="16" charset="0"/>
                <a:ea typeface="+mn-ea"/>
                <a:cs typeface="+mn-cs"/>
              </a:rPr>
              <a:t>Joh 17:14 "I have given them Your word; and the world has hated them because they are not of the world, just as I am not of the world (THE WORLD</a:t>
            </a:r>
            <a:r>
              <a:rPr lang="en-US" sz="1200" kern="1200" baseline="0" dirty="0" smtClean="0">
                <a:solidFill>
                  <a:srgbClr val="000000"/>
                </a:solidFill>
                <a:effectLst/>
                <a:latin typeface="Times New Roman" pitchFamily="16" charset="0"/>
                <a:ea typeface="+mn-ea"/>
                <a:cs typeface="+mn-cs"/>
              </a:rPr>
              <a:t> MUST HATE US)</a:t>
            </a:r>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2Ti 1:8 Therefore do not be ashamed of the testimony of our Lord, nor of me His prisoner, but share with me in the sufferings for the gospel according to the power of God,</a:t>
            </a:r>
          </a:p>
          <a:p>
            <a:r>
              <a:rPr lang="en-US" sz="1200" kern="1200" dirty="0" smtClean="0">
                <a:solidFill>
                  <a:srgbClr val="000000"/>
                </a:solidFill>
                <a:effectLst/>
                <a:latin typeface="Times New Roman" pitchFamily="16" charset="0"/>
                <a:ea typeface="+mn-ea"/>
                <a:cs typeface="+mn-cs"/>
              </a:rPr>
              <a:t>1Pe 4:16 Yet if anyone suffers as a Christian, let him not be ashamed, but let him glorify God in this matter.(JESUS SAYS SOME HARD THINGS)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2659331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2:15 and release those who through fear of death were all their lifetime subject to bondage. (CORONAVIRUS)</a:t>
            </a:r>
          </a:p>
          <a:p>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13:6 So we may boldly say: "The LORD is my helper; I will not fear. What can man do to me?“ (PERSECUTION)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495564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28:20 teaching them to observe all that I commanded you; and lo, </a:t>
            </a:r>
            <a:r>
              <a:rPr lang="en-US" sz="1200" b="1" kern="1200" dirty="0" smtClean="0">
                <a:solidFill>
                  <a:srgbClr val="000000"/>
                </a:solidFill>
                <a:effectLst/>
                <a:latin typeface="Times New Roman" pitchFamily="16" charset="0"/>
                <a:ea typeface="+mn-ea"/>
                <a:cs typeface="+mn-cs"/>
              </a:rPr>
              <a:t>I am with you always</a:t>
            </a:r>
            <a:r>
              <a:rPr lang="en-US" sz="1200" kern="1200" dirty="0" smtClean="0">
                <a:solidFill>
                  <a:srgbClr val="000000"/>
                </a:solidFill>
                <a:effectLst/>
                <a:latin typeface="Times New Roman" pitchFamily="16" charset="0"/>
                <a:ea typeface="+mn-ea"/>
                <a:cs typeface="+mn-cs"/>
              </a:rPr>
              <a:t>, even to the end of the age.“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2Ti 4:18 The Lord will deliver me from every evil deed, and will bring me safely to His heavenly kingdom; to Him [be] the glory forever and ever. Amen.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215857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28:20 teaching them to observe all that I commanded you; and lo, </a:t>
            </a:r>
            <a:r>
              <a:rPr lang="en-US" sz="1200" b="1" kern="1200" dirty="0" smtClean="0">
                <a:solidFill>
                  <a:srgbClr val="000000"/>
                </a:solidFill>
                <a:effectLst/>
                <a:latin typeface="Times New Roman" pitchFamily="16" charset="0"/>
                <a:ea typeface="+mn-ea"/>
                <a:cs typeface="+mn-cs"/>
              </a:rPr>
              <a:t>I am with you always</a:t>
            </a:r>
            <a:r>
              <a:rPr lang="en-US" sz="1200" kern="1200" dirty="0" smtClean="0">
                <a:solidFill>
                  <a:srgbClr val="000000"/>
                </a:solidFill>
                <a:effectLst/>
                <a:latin typeface="Times New Roman" pitchFamily="16" charset="0"/>
                <a:ea typeface="+mn-ea"/>
                <a:cs typeface="+mn-cs"/>
              </a:rPr>
              <a:t>, even to the end of the age.“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2Ti 4:18 The Lord will deliver me from every evil deed, and will bring me safely to His heavenly kingdom; to Him [be] the glory forever and ever. Amen.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1924138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3446191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dirty="0"/>
          </a:p>
        </p:txBody>
      </p:sp>
    </p:spTree>
    <p:extLst>
      <p:ext uri="{BB962C8B-B14F-4D97-AF65-F5344CB8AC3E}">
        <p14:creationId xmlns:p14="http://schemas.microsoft.com/office/powerpoint/2010/main" val="309610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dirty="0"/>
          </a:p>
        </p:txBody>
      </p:sp>
    </p:spTree>
    <p:extLst>
      <p:ext uri="{BB962C8B-B14F-4D97-AF65-F5344CB8AC3E}">
        <p14:creationId xmlns:p14="http://schemas.microsoft.com/office/powerpoint/2010/main" val="3598086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7</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978377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679" y="0"/>
            <a:ext cx="6855321" cy="5143500"/>
          </a:xfrm>
          <a:prstGeom prst="rect">
            <a:avLst/>
          </a:prstGeom>
        </p:spPr>
      </p:pic>
      <p:sp>
        <p:nvSpPr>
          <p:cNvPr id="6"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00000"/>
                  </a:glow>
                  <a:outerShdw blurRad="50800" dist="63500" dir="2700000" algn="tl" rotWithShape="0">
                    <a:srgbClr val="000000">
                      <a:alpha val="48000"/>
                    </a:srgbClr>
                  </a:outerShdw>
                </a:effectLst>
                <a:latin typeface="+mn-lt"/>
              </a:rPr>
              <a:t>Daniel 3</a:t>
            </a:r>
            <a:endParaRPr lang="en-US" sz="7000" dirty="0">
              <a:effectLst>
                <a:glow rad="228600">
                  <a:srgbClr val="000000"/>
                </a:glow>
                <a:outerShdw blurRad="50800" dist="63500" dir="2700000" algn="tl" rotWithShape="0">
                  <a:srgbClr val="000000">
                    <a:alpha val="48000"/>
                  </a:srgbClr>
                </a:outerShdw>
              </a:effectLst>
              <a:latin typeface="+mn-lt"/>
            </a:endParaRPr>
          </a:p>
        </p:txBody>
      </p:sp>
      <p:sp>
        <p:nvSpPr>
          <p:cNvPr id="3075" name="Rectangle 3"/>
          <p:cNvSpPr>
            <a:spLocks noGrp="1" noChangeArrowheads="1"/>
          </p:cNvSpPr>
          <p:nvPr>
            <p:ph idx="1"/>
          </p:nvPr>
        </p:nvSpPr>
        <p:spPr>
          <a:xfrm>
            <a:off x="304800" y="1047750"/>
            <a:ext cx="8610600" cy="4095750"/>
          </a:xfrm>
        </p:spPr>
        <p:txBody>
          <a:bodyPr>
            <a:noAutofit/>
          </a:bodyPr>
          <a:lstStyle/>
          <a:p>
            <a:pPr marL="0" indent="0" algn="just">
              <a:buNone/>
            </a:pPr>
            <a:r>
              <a:rPr lang="en-US" sz="4100" dirty="0" smtClean="0">
                <a:effectLst>
                  <a:glow rad="228600">
                    <a:srgbClr val="000000"/>
                  </a:glow>
                </a:effectLst>
              </a:rPr>
              <a:t>“</a:t>
            </a:r>
            <a:r>
              <a:rPr lang="en-US" sz="4100" dirty="0" smtClean="0">
                <a:effectLst>
                  <a:glow rad="228600">
                    <a:srgbClr val="000000"/>
                  </a:glow>
                </a:effectLst>
              </a:rPr>
              <a:t>O</a:t>
            </a:r>
            <a:r>
              <a:rPr lang="en-US" sz="4100" dirty="0" smtClean="0">
                <a:effectLst>
                  <a:glow rad="228600">
                    <a:srgbClr val="000000"/>
                  </a:glow>
                </a:effectLst>
              </a:rPr>
              <a:t>ur </a:t>
            </a:r>
            <a:r>
              <a:rPr lang="en-US" sz="4100" dirty="0">
                <a:effectLst>
                  <a:glow rad="228600">
                    <a:srgbClr val="000000"/>
                  </a:glow>
                </a:effectLst>
              </a:rPr>
              <a:t>God whom we serve is able to deliver us from the burning fiery furnace, and He will deliver us from your hand, O king</a:t>
            </a:r>
            <a:r>
              <a:rPr lang="en-US" sz="4100" dirty="0" smtClean="0">
                <a:effectLst>
                  <a:glow rad="228600">
                    <a:srgbClr val="000000"/>
                  </a:glow>
                </a:effectLst>
              </a:rPr>
              <a:t>. But </a:t>
            </a:r>
            <a:r>
              <a:rPr lang="en-US" sz="4100" dirty="0">
                <a:effectLst>
                  <a:glow rad="228600">
                    <a:srgbClr val="000000"/>
                  </a:glow>
                </a:effectLst>
              </a:rPr>
              <a:t>if not, let it be known to you, O king, that we do not serve your gods, nor will we worship the gold image which you have set up."</a:t>
            </a:r>
          </a:p>
        </p:txBody>
      </p:sp>
    </p:spTree>
    <p:extLst>
      <p:ext uri="{BB962C8B-B14F-4D97-AF65-F5344CB8AC3E}">
        <p14:creationId xmlns:p14="http://schemas.microsoft.com/office/powerpoint/2010/main" val="389535454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679" y="0"/>
            <a:ext cx="6855321" cy="5143500"/>
          </a:xfrm>
          <a:prstGeom prst="rect">
            <a:avLst/>
          </a:prstGeom>
        </p:spPr>
      </p:pic>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Refusing to submit to the </a:t>
            </a:r>
            <a:r>
              <a:rPr lang="en-US" sz="4000" dirty="0" smtClean="0">
                <a:effectLst>
                  <a:glow rad="228600">
                    <a:srgbClr val="000000"/>
                  </a:glow>
                </a:effectLst>
              </a:rPr>
              <a:t>idol</a:t>
            </a:r>
          </a:p>
          <a:p>
            <a:pPr marL="0" indent="0" algn="just">
              <a:buNone/>
            </a:pPr>
            <a:r>
              <a:rPr lang="en-US" sz="4000" dirty="0">
                <a:effectLst>
                  <a:glow rad="228600">
                    <a:srgbClr val="000000"/>
                  </a:glow>
                </a:effectLst>
              </a:rPr>
              <a:t>	</a:t>
            </a:r>
            <a:r>
              <a:rPr lang="en-US" sz="4000" dirty="0" smtClean="0">
                <a:effectLst>
                  <a:glow rad="228600">
                    <a:srgbClr val="000000"/>
                  </a:glow>
                </a:effectLst>
              </a:rPr>
              <a:t>- Losing prestigious positions</a:t>
            </a:r>
            <a:endParaRPr lang="en-US" sz="4000" dirty="0" smtClean="0">
              <a:effectLst>
                <a:glow rad="228600">
                  <a:srgbClr val="000000"/>
                </a:glow>
              </a:effectLst>
            </a:endParaRPr>
          </a:p>
          <a:p>
            <a:pPr marL="0" indent="0" algn="just">
              <a:buNone/>
            </a:pPr>
            <a:r>
              <a:rPr lang="en-US" sz="4000" dirty="0">
                <a:effectLst>
                  <a:glow rad="228600">
                    <a:srgbClr val="000000"/>
                  </a:glow>
                </a:effectLst>
              </a:rPr>
              <a:t>	</a:t>
            </a:r>
            <a:r>
              <a:rPr lang="en-US" sz="4000" dirty="0" smtClean="0">
                <a:effectLst>
                  <a:glow rad="228600">
                    <a:srgbClr val="000000"/>
                  </a:glow>
                </a:effectLst>
              </a:rPr>
              <a:t>- The offense of the nation</a:t>
            </a:r>
          </a:p>
          <a:p>
            <a:pPr marL="0" indent="0" algn="just">
              <a:buNone/>
            </a:pPr>
            <a:r>
              <a:rPr lang="en-US" sz="4000" dirty="0">
                <a:effectLst>
                  <a:glow rad="228600">
                    <a:srgbClr val="000000"/>
                  </a:glow>
                </a:effectLst>
              </a:rPr>
              <a:t>	</a:t>
            </a:r>
            <a:r>
              <a:rPr lang="en-US" sz="4000" dirty="0" smtClean="0">
                <a:effectLst>
                  <a:glow rad="228600">
                    <a:srgbClr val="000000"/>
                  </a:glow>
                </a:effectLst>
              </a:rPr>
              <a:t>- The threat of horrific </a:t>
            </a:r>
            <a:r>
              <a:rPr lang="en-US" sz="4000" dirty="0" smtClean="0">
                <a:effectLst>
                  <a:glow rad="228600">
                    <a:srgbClr val="000000"/>
                  </a:glow>
                </a:effectLst>
              </a:rPr>
              <a:t>death</a:t>
            </a:r>
            <a:endParaRPr lang="en-US" sz="4000" dirty="0">
              <a:effectLst>
                <a:glow rad="228600">
                  <a:srgbClr val="000000"/>
                </a:glow>
              </a:effectLst>
            </a:endParaRPr>
          </a:p>
          <a:p>
            <a:pPr marL="0" indent="0" algn="just">
              <a:buNone/>
            </a:pPr>
            <a:r>
              <a:rPr lang="en-US" sz="4000" dirty="0" smtClean="0">
                <a:effectLst>
                  <a:glow rad="228600">
                    <a:srgbClr val="000000"/>
                  </a:glow>
                </a:effectLst>
              </a:rPr>
              <a:t>Deliverance unknown</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3</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69616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We will all be challenged in Christ</a:t>
            </a:r>
            <a:endParaRPr lang="en-US" sz="4000" dirty="0" smtClean="0">
              <a:effectLst>
                <a:glow rad="228600">
                  <a:srgbClr val="000000"/>
                </a:glow>
              </a:effectLst>
            </a:endParaRPr>
          </a:p>
          <a:p>
            <a:pPr marL="0" indent="0" algn="just">
              <a:buNone/>
            </a:pPr>
            <a:r>
              <a:rPr lang="en-US" sz="4000" dirty="0">
                <a:effectLst>
                  <a:glow rad="228600">
                    <a:srgbClr val="000000"/>
                  </a:glow>
                </a:effectLst>
              </a:rPr>
              <a:t>	</a:t>
            </a:r>
            <a:r>
              <a:rPr lang="en-US" sz="4000" dirty="0" smtClean="0">
                <a:effectLst>
                  <a:glow rad="228600">
                    <a:srgbClr val="000000"/>
                  </a:glow>
                </a:effectLst>
              </a:rPr>
              <a:t>2 Timothy 3:12 – Persecution</a:t>
            </a:r>
          </a:p>
          <a:p>
            <a:pPr marL="0" indent="0" algn="just">
              <a:buNone/>
            </a:pPr>
            <a:r>
              <a:rPr lang="en-US" sz="4000" dirty="0">
                <a:effectLst>
                  <a:glow rad="228600">
                    <a:srgbClr val="000000"/>
                  </a:glow>
                </a:effectLst>
              </a:rPr>
              <a:t>	</a:t>
            </a:r>
            <a:r>
              <a:rPr lang="en-US" sz="4000" dirty="0" smtClean="0">
                <a:effectLst>
                  <a:glow rad="228600">
                    <a:srgbClr val="000000"/>
                  </a:glow>
                </a:effectLst>
              </a:rPr>
              <a:t>John 17:14 – Hatred </a:t>
            </a:r>
          </a:p>
          <a:p>
            <a:pPr marL="0" indent="0" algn="just">
              <a:buNone/>
            </a:pPr>
            <a:r>
              <a:rPr lang="en-US" sz="4000" dirty="0">
                <a:effectLst>
                  <a:glow rad="228600">
                    <a:srgbClr val="000000"/>
                  </a:glow>
                </a:effectLst>
              </a:rPr>
              <a:t>	</a:t>
            </a:r>
            <a:r>
              <a:rPr lang="en-US" sz="4000" dirty="0" smtClean="0">
                <a:effectLst>
                  <a:glow rad="228600">
                    <a:srgbClr val="000000"/>
                  </a:glow>
                </a:effectLst>
              </a:rPr>
              <a:t>2 Timothy 1:8 – Embarrassment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3 Wise Men</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79764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We will all be challenged in Christ</a:t>
            </a:r>
          </a:p>
          <a:p>
            <a:pPr marL="0" indent="0" algn="just">
              <a:buNone/>
            </a:pPr>
            <a:r>
              <a:rPr lang="en-US" sz="4000" dirty="0" smtClean="0">
                <a:effectLst>
                  <a:glow rad="228600">
                    <a:srgbClr val="000000"/>
                  </a:glow>
                </a:effectLst>
              </a:rPr>
              <a:t>2) We cannot give in to fear</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	Hebrews 2:15 – Unafraid of death</a:t>
            </a:r>
          </a:p>
          <a:p>
            <a:pPr marL="0" indent="0" algn="just">
              <a:buNone/>
            </a:pPr>
            <a:r>
              <a:rPr lang="en-US" sz="4000" dirty="0">
                <a:effectLst>
                  <a:glow rad="228600">
                    <a:srgbClr val="000000"/>
                  </a:glow>
                </a:effectLst>
              </a:rPr>
              <a:t>	</a:t>
            </a:r>
            <a:r>
              <a:rPr lang="en-US" sz="4000" dirty="0" smtClean="0">
                <a:effectLst>
                  <a:glow rad="228600">
                    <a:srgbClr val="000000"/>
                  </a:glow>
                </a:effectLst>
              </a:rPr>
              <a:t>Hebrews 13:6 – What can man do?</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3 Wise Men</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7788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We will all be challenged in Christ</a:t>
            </a:r>
          </a:p>
          <a:p>
            <a:pPr marL="0" indent="0" algn="just">
              <a:buNone/>
            </a:pPr>
            <a:r>
              <a:rPr lang="en-US" sz="4000" dirty="0" smtClean="0">
                <a:effectLst>
                  <a:glow rad="228600">
                    <a:srgbClr val="000000"/>
                  </a:glow>
                </a:effectLst>
              </a:rPr>
              <a:t>2) We cannot give in to fear</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3) God delivers</a:t>
            </a:r>
            <a:r>
              <a:rPr lang="en-US" sz="4000" dirty="0">
                <a:effectLst>
                  <a:glow rad="228600">
                    <a:srgbClr val="000000"/>
                  </a:glow>
                </a:effectLst>
              </a:rPr>
              <a:t>	</a:t>
            </a:r>
            <a:endParaRPr lang="en-US" sz="4000" dirty="0" smtClean="0">
              <a:effectLst>
                <a:glow rad="228600">
                  <a:srgbClr val="000000"/>
                </a:glow>
              </a:effectLst>
            </a:endParaRPr>
          </a:p>
          <a:p>
            <a:pPr marL="0" indent="0" algn="just">
              <a:buNone/>
            </a:pPr>
            <a:r>
              <a:rPr lang="en-US" sz="4000" dirty="0">
                <a:effectLst>
                  <a:glow rad="228600">
                    <a:srgbClr val="000000"/>
                  </a:glow>
                </a:effectLst>
              </a:rPr>
              <a:t>	Matthew 28:20 – God knows us</a:t>
            </a:r>
          </a:p>
          <a:p>
            <a:pPr marL="0" indent="0" algn="just">
              <a:buNone/>
            </a:pPr>
            <a:r>
              <a:rPr lang="en-US" sz="4000" dirty="0">
                <a:effectLst>
                  <a:glow rad="228600">
                    <a:srgbClr val="000000"/>
                  </a:glow>
                </a:effectLst>
              </a:rPr>
              <a:t>	</a:t>
            </a:r>
            <a:r>
              <a:rPr lang="en-US" sz="4000" dirty="0" smtClean="0">
                <a:effectLst>
                  <a:glow rad="228600">
                    <a:srgbClr val="000000"/>
                  </a:glow>
                </a:effectLst>
              </a:rPr>
              <a:t>2 Peter 2:4-9 – God knows how</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3 Wise Men</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583200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You need God on your side</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You will be challenged in Christ</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You will overcome if you stay committed</a:t>
            </a:r>
            <a:endParaRPr lang="en-US" sz="4000" dirty="0">
              <a:effectLst>
                <a:glow rad="228600">
                  <a:srgbClr val="000000"/>
                </a:glow>
              </a:effectLst>
            </a:endParaRPr>
          </a:p>
        </p:txBody>
      </p:sp>
      <p:sp>
        <p:nvSpPr>
          <p:cNvPr id="6"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3 Wise Men</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7841352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534400" cy="3943350"/>
          </a:xfrm>
        </p:spPr>
        <p:txBody>
          <a:bodyPr>
            <a:noAutofit/>
          </a:bodyPr>
          <a:lstStyle/>
          <a:p>
            <a:pPr marL="0" indent="0" algn="just">
              <a:buNone/>
            </a:pPr>
            <a:r>
              <a:rPr lang="en-US" sz="3600" dirty="0" smtClean="0">
                <a:effectLst>
                  <a:glow rad="228600">
                    <a:srgbClr val="000000"/>
                  </a:glow>
                </a:effectLst>
              </a:rPr>
              <a:t>Hearing and believing – Romans 10:17</a:t>
            </a:r>
          </a:p>
          <a:p>
            <a:pPr marL="0" indent="0" algn="just">
              <a:buNone/>
            </a:pPr>
            <a:r>
              <a:rPr lang="en-US" sz="3600" dirty="0" smtClean="0">
                <a:effectLst>
                  <a:glow rad="228600">
                    <a:srgbClr val="000000"/>
                  </a:glow>
                </a:effectLst>
              </a:rPr>
              <a:t>Confession of Jesus – Romans 10:9</a:t>
            </a:r>
          </a:p>
          <a:p>
            <a:pPr marL="0" indent="0" algn="just">
              <a:buNone/>
            </a:pPr>
            <a:r>
              <a:rPr lang="en-US" sz="3600" dirty="0" smtClean="0">
                <a:effectLst>
                  <a:glow rad="228600">
                    <a:srgbClr val="000000"/>
                  </a:glow>
                </a:effectLst>
              </a:rPr>
              <a:t>Repentance of sin – Romans 6:2</a:t>
            </a:r>
          </a:p>
          <a:p>
            <a:pPr marL="0" indent="0" algn="just">
              <a:buNone/>
            </a:pPr>
            <a:r>
              <a:rPr lang="en-US" sz="3600" dirty="0" smtClean="0">
                <a:effectLst>
                  <a:glow rad="228600">
                    <a:srgbClr val="000000"/>
                  </a:glow>
                </a:effectLst>
              </a:rPr>
              <a:t>Baptism into Christ – Romans 6:3</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Choosing Christ</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7:19-36</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Knowing who Jesus is and </a:t>
            </a:r>
            <a:r>
              <a:rPr lang="en-US" sz="3750" dirty="0" smtClean="0"/>
              <a:t>where He is from</a:t>
            </a:r>
            <a:endParaRPr lang="en-US" sz="3750" dirty="0"/>
          </a:p>
          <a:p>
            <a:pPr marL="0" indent="0" algn="just">
              <a:buNone/>
            </a:pPr>
            <a:endParaRPr lang="en-US" sz="3750" dirty="0" smtClean="0"/>
          </a:p>
          <a:p>
            <a:pPr marL="0" indent="0" algn="just">
              <a:buNone/>
            </a:pPr>
            <a:r>
              <a:rPr lang="en-US" sz="3750" dirty="0" smtClean="0"/>
              <a:t>Righteous judgment</a:t>
            </a:r>
          </a:p>
          <a:p>
            <a:pPr marL="0" indent="0" algn="just">
              <a:buNone/>
            </a:pPr>
            <a:endParaRPr lang="en-US" sz="3750" dirty="0"/>
          </a:p>
          <a:p>
            <a:pPr marL="0" indent="0" algn="just">
              <a:buNone/>
            </a:pPr>
            <a:r>
              <a:rPr lang="en-US" sz="3750" dirty="0" smtClean="0"/>
              <a:t>The people observe and contemplate</a:t>
            </a:r>
          </a:p>
        </p:txBody>
      </p:sp>
    </p:spTree>
    <p:extLst>
      <p:ext uri="{BB962C8B-B14F-4D97-AF65-F5344CB8AC3E}">
        <p14:creationId xmlns:p14="http://schemas.microsoft.com/office/powerpoint/2010/main" val="68924747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7:19-36</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What was “known” of the Messiah</a:t>
            </a:r>
          </a:p>
          <a:p>
            <a:pPr marL="0" indent="0" algn="just">
              <a:buNone/>
            </a:pPr>
            <a:r>
              <a:rPr lang="en-US" sz="3750" dirty="0"/>
              <a:t>	</a:t>
            </a:r>
            <a:r>
              <a:rPr lang="en-US" sz="3750" dirty="0" smtClean="0"/>
              <a:t>He would be from Bethlehem</a:t>
            </a:r>
          </a:p>
          <a:p>
            <a:pPr marL="0" indent="0" algn="just">
              <a:buNone/>
            </a:pPr>
            <a:r>
              <a:rPr lang="en-US" sz="3750" dirty="0"/>
              <a:t>	</a:t>
            </a:r>
            <a:r>
              <a:rPr lang="en-US" sz="3750" dirty="0" smtClean="0"/>
              <a:t>He would work particular miracles</a:t>
            </a:r>
          </a:p>
          <a:p>
            <a:pPr marL="0" indent="0" algn="just">
              <a:buNone/>
            </a:pPr>
            <a:r>
              <a:rPr lang="en-US" sz="3750" dirty="0"/>
              <a:t>	</a:t>
            </a:r>
            <a:r>
              <a:rPr lang="en-US" sz="3750" dirty="0" smtClean="0"/>
              <a:t>He would be a Son of David</a:t>
            </a:r>
          </a:p>
          <a:p>
            <a:pPr marL="0" indent="0" algn="just">
              <a:buNone/>
            </a:pPr>
            <a:r>
              <a:rPr lang="en-US" sz="3750" dirty="0"/>
              <a:t>	</a:t>
            </a:r>
            <a:r>
              <a:rPr lang="en-US" sz="3750" dirty="0" smtClean="0"/>
              <a:t>He would deliver Israel</a:t>
            </a:r>
          </a:p>
        </p:txBody>
      </p:sp>
    </p:spTree>
    <p:extLst>
      <p:ext uri="{BB962C8B-B14F-4D97-AF65-F5344CB8AC3E}">
        <p14:creationId xmlns:p14="http://schemas.microsoft.com/office/powerpoint/2010/main" val="246327755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7:19-36</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What was “known” of the Messiah</a:t>
            </a:r>
          </a:p>
          <a:p>
            <a:pPr marL="0" indent="0" algn="just">
              <a:buNone/>
            </a:pPr>
            <a:r>
              <a:rPr lang="en-US" sz="3750" dirty="0" smtClean="0"/>
              <a:t>What was missed</a:t>
            </a:r>
          </a:p>
          <a:p>
            <a:pPr marL="0" indent="0" algn="just">
              <a:buNone/>
            </a:pPr>
            <a:r>
              <a:rPr lang="en-US" sz="3750" dirty="0"/>
              <a:t>	</a:t>
            </a:r>
            <a:r>
              <a:rPr lang="en-US" sz="3750" dirty="0" smtClean="0"/>
              <a:t>He would be God (Isa. 9:6)</a:t>
            </a:r>
          </a:p>
          <a:p>
            <a:pPr marL="0" indent="0" algn="just">
              <a:buNone/>
            </a:pPr>
            <a:r>
              <a:rPr lang="en-US" sz="3750" dirty="0"/>
              <a:t>	</a:t>
            </a:r>
            <a:r>
              <a:rPr lang="en-US" sz="3750" dirty="0" smtClean="0"/>
              <a:t>He would be from Heaven</a:t>
            </a:r>
          </a:p>
          <a:p>
            <a:pPr marL="0" indent="0" algn="just">
              <a:buNone/>
            </a:pPr>
            <a:r>
              <a:rPr lang="en-US" sz="3750" dirty="0"/>
              <a:t>	</a:t>
            </a:r>
            <a:r>
              <a:rPr lang="en-US" sz="3750" dirty="0" smtClean="0"/>
              <a:t>He would return to Heaven</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7:19-36</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The promise to leave again</a:t>
            </a:r>
          </a:p>
          <a:p>
            <a:pPr marL="0" indent="0" algn="just">
              <a:buNone/>
            </a:pPr>
            <a:endParaRPr lang="en-US" sz="3750" dirty="0"/>
          </a:p>
          <a:p>
            <a:pPr marL="0" indent="0" algn="just">
              <a:buNone/>
            </a:pPr>
            <a:r>
              <a:rPr lang="en-US" sz="3750" dirty="0" smtClean="0"/>
              <a:t>The question of Jesus’ departure</a:t>
            </a:r>
          </a:p>
        </p:txBody>
      </p:sp>
    </p:spTree>
    <p:extLst>
      <p:ext uri="{BB962C8B-B14F-4D97-AF65-F5344CB8AC3E}">
        <p14:creationId xmlns:p14="http://schemas.microsoft.com/office/powerpoint/2010/main" val="347143488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7:37-53</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Knowing who Jesus is and </a:t>
            </a:r>
            <a:r>
              <a:rPr lang="en-US" sz="3750" dirty="0" smtClean="0"/>
              <a:t>where He is from</a:t>
            </a:r>
            <a:endParaRPr lang="en-US" sz="3750" dirty="0"/>
          </a:p>
          <a:p>
            <a:pPr marL="0" indent="0" algn="just">
              <a:buNone/>
            </a:pPr>
            <a:endParaRPr lang="en-US" sz="3750" dirty="0" smtClean="0"/>
          </a:p>
          <a:p>
            <a:pPr marL="0" indent="0" algn="just">
              <a:buNone/>
            </a:pPr>
            <a:r>
              <a:rPr lang="en-US" sz="3750" dirty="0" smtClean="0"/>
              <a:t>Righteous judgment</a:t>
            </a:r>
          </a:p>
          <a:p>
            <a:pPr marL="0" indent="0" algn="just">
              <a:buNone/>
            </a:pPr>
            <a:endParaRPr lang="en-US" sz="3750" dirty="0"/>
          </a:p>
          <a:p>
            <a:pPr marL="0" indent="0" algn="just">
              <a:buNone/>
            </a:pPr>
            <a:r>
              <a:rPr lang="en-US" sz="3750" dirty="0" smtClean="0"/>
              <a:t>The people observe and contemplate</a:t>
            </a:r>
          </a:p>
        </p:txBody>
      </p:sp>
    </p:spTree>
    <p:extLst>
      <p:ext uri="{BB962C8B-B14F-4D97-AF65-F5344CB8AC3E}">
        <p14:creationId xmlns:p14="http://schemas.microsoft.com/office/powerpoint/2010/main" val="227190005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662658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7</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402</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166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109</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390</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311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679" y="0"/>
            <a:ext cx="6855321" cy="5143500"/>
          </a:xfrm>
          <a:prstGeom prst="rect">
            <a:avLst/>
          </a:prstGeom>
        </p:spPr>
      </p:pic>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"Shadrach</a:t>
            </a:r>
            <a:r>
              <a:rPr lang="en-US" sz="4000" dirty="0">
                <a:effectLst>
                  <a:glow rad="228600">
                    <a:srgbClr val="000000"/>
                  </a:glow>
                </a:effectLst>
              </a:rPr>
              <a:t>, Meshach, and Abed-</a:t>
            </a:r>
            <a:r>
              <a:rPr lang="en-US" sz="4000" dirty="0" err="1">
                <a:effectLst>
                  <a:glow rad="228600">
                    <a:srgbClr val="000000"/>
                  </a:glow>
                </a:effectLst>
              </a:rPr>
              <a:t>Nego</a:t>
            </a:r>
            <a:r>
              <a:rPr lang="en-US" sz="4000" dirty="0">
                <a:effectLst>
                  <a:glow rad="228600">
                    <a:srgbClr val="000000"/>
                  </a:glow>
                </a:effectLst>
              </a:rPr>
              <a:t>; these men, O king, have not paid due regard to you. They do not serve your gods or worship the gold image which you have set up."</a:t>
            </a:r>
          </a:p>
        </p:txBody>
      </p:sp>
      <p:sp>
        <p:nvSpPr>
          <p:cNvPr id="5"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3</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416929</TotalTime>
  <Words>715</Words>
  <Application>Microsoft Office PowerPoint</Application>
  <PresentationFormat>On-screen Show (16:9)</PresentationFormat>
  <Paragraphs>130</Paragraphs>
  <Slides>17</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Bell MT</vt:lpstr>
      <vt:lpstr>Calibri</vt:lpstr>
      <vt:lpstr>Calibri Light</vt:lpstr>
      <vt:lpstr>Lucida Sans Unicode</vt:lpstr>
      <vt:lpstr>system-ui</vt:lpstr>
      <vt:lpstr>Times New Roman</vt:lpstr>
      <vt:lpstr>Wingdings</vt:lpstr>
      <vt:lpstr>Office Theme</vt:lpstr>
      <vt:lpstr>Welcome!</vt:lpstr>
      <vt:lpstr>John 7:19-36</vt:lpstr>
      <vt:lpstr>John 7:19-36</vt:lpstr>
      <vt:lpstr>John 7:19-36</vt:lpstr>
      <vt:lpstr>John 7:19-36</vt:lpstr>
      <vt:lpstr>John 7:37-53</vt:lpstr>
      <vt:lpstr>Welcome!</vt:lpstr>
      <vt:lpstr>PowerPoint Presentation</vt:lpstr>
      <vt:lpstr>Daniel 3</vt:lpstr>
      <vt:lpstr>Daniel 3</vt:lpstr>
      <vt:lpstr>Daniel 3</vt:lpstr>
      <vt:lpstr>Lessons From 3 Wise Men</vt:lpstr>
      <vt:lpstr>Lessons From 3 Wise Men</vt:lpstr>
      <vt:lpstr>Lessons From 3 Wise Men</vt:lpstr>
      <vt:lpstr>Lessons From 3 Wise Men</vt:lpstr>
      <vt:lpstr>PowerPoint Presentation</vt:lpstr>
      <vt:lpstr>Choosing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1665</cp:revision>
  <dcterms:modified xsi:type="dcterms:W3CDTF">2021-11-14T16:21:19Z</dcterms:modified>
</cp:coreProperties>
</file>